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1" r:id="rId1"/>
  </p:sldMasterIdLst>
  <p:sldIdLst>
    <p:sldId id="460" r:id="rId2"/>
    <p:sldId id="318" r:id="rId3"/>
    <p:sldId id="357" r:id="rId4"/>
    <p:sldId id="436" r:id="rId5"/>
    <p:sldId id="437" r:id="rId6"/>
    <p:sldId id="438" r:id="rId7"/>
    <p:sldId id="439" r:id="rId8"/>
    <p:sldId id="440" r:id="rId9"/>
    <p:sldId id="463" r:id="rId10"/>
    <p:sldId id="454" r:id="rId11"/>
    <p:sldId id="455" r:id="rId12"/>
    <p:sldId id="457" r:id="rId13"/>
    <p:sldId id="458" r:id="rId14"/>
    <p:sldId id="449" r:id="rId15"/>
    <p:sldId id="465" r:id="rId16"/>
    <p:sldId id="464" r:id="rId17"/>
    <p:sldId id="462" r:id="rId1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092"/>
    <a:srgbClr val="1F497D"/>
    <a:srgbClr val="E9EDF4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42" autoAdjust="0"/>
  </p:normalViewPr>
  <p:slideViewPr>
    <p:cSldViewPr snapToObjects="1" showGuides="1"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0" y="2774455"/>
            <a:ext cx="9144000" cy="14630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/>
          <a:lstStyle>
            <a:lvl1pPr algn="ctr">
              <a:defRPr/>
            </a:lvl1pPr>
          </a:lstStyle>
          <a:p>
            <a:br>
              <a:rPr lang="en-US" dirty="0"/>
            </a:br>
            <a:r>
              <a:rPr lang="en-US" dirty="0"/>
              <a:t>Click to edit Master title style</a:t>
            </a:r>
          </a:p>
        </p:txBody>
      </p:sp>
      <p:sp>
        <p:nvSpPr>
          <p:cNvPr id="6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2743200" y="5843547"/>
            <a:ext cx="3657600" cy="304800"/>
          </a:xfrm>
          <a:prstGeom prst="rect">
            <a:avLst/>
          </a:prstGeom>
        </p:spPr>
        <p:txBody>
          <a:bodyPr/>
          <a:lstStyle>
            <a:lvl1pPr algn="ctr">
              <a:buNone/>
              <a:defRPr sz="1200" b="1"/>
            </a:lvl1pPr>
          </a:lstStyle>
          <a:p>
            <a:pPr lvl="0"/>
            <a:r>
              <a:rPr lang="en-US" dirty="0"/>
              <a:t>Enter Date Here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110" y="451250"/>
            <a:ext cx="1533781" cy="164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2743200" y="5169043"/>
            <a:ext cx="3657600" cy="548640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buNone/>
              <a:defRPr sz="1400" b="1" baseline="0"/>
            </a:lvl1pPr>
          </a:lstStyle>
          <a:p>
            <a:pPr lvl="0"/>
            <a:r>
              <a:rPr lang="en-US" dirty="0"/>
              <a:t>Enter Name,</a:t>
            </a:r>
          </a:p>
          <a:p>
            <a:pPr lvl="0"/>
            <a:r>
              <a:rPr lang="en-US" dirty="0"/>
              <a:t> Title of Person 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2286000" y="21269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COMMONWEALTH OF PENNSYLVANIA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altLang="en-US" sz="9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PUBLIC SCHOOL EMPLOYEES’ RETIREMENT SYSTEM</a:t>
            </a:r>
          </a:p>
        </p:txBody>
      </p:sp>
    </p:spTree>
    <p:extLst>
      <p:ext uri="{BB962C8B-B14F-4D97-AF65-F5344CB8AC3E}">
        <p14:creationId xmlns:p14="http://schemas.microsoft.com/office/powerpoint/2010/main" val="357703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3 -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4257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3 -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3952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4 -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67492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4 -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7868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4 -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2092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4 - 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966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5 -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44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5 -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180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5 - 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6040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5 - 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68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736134" y="1020485"/>
            <a:ext cx="7955280" cy="5212080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2400">
                <a:latin typeface="+mj-lt"/>
              </a:defRPr>
            </a:lvl1pPr>
            <a:lvl2pPr marL="687388" indent="-230188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>
                <a:latin typeface="+mj-lt"/>
              </a:defRPr>
            </a:lvl2pPr>
            <a:lvl3pPr marL="1031875" indent="-117475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400"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Rectangle 1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960590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5 - 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914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7853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4282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92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7789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28807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6-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6240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Rectangle 17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766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68924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2804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9417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4" name="Straight Connector 13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16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70740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1465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0936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6240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871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7-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1148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191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17667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8533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588395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1015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95741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6240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0992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8310" y="1355130"/>
            <a:ext cx="3749040" cy="6397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8310" y="1994892"/>
            <a:ext cx="3749040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400"/>
            </a:lvl1pPr>
            <a:lvl2pPr marL="628650" indent="-1714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2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75" y="1355130"/>
            <a:ext cx="3749040" cy="63976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 sz="16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8675" y="1994892"/>
            <a:ext cx="3749040" cy="395128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defRPr lang="en-US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>
              <a:defRPr lang="en-US" sz="1200" dirty="0" smtClean="0">
                <a:solidFill>
                  <a:schemeClr val="tx1"/>
                </a:solidFill>
                <a:latin typeface="+mj-lt"/>
              </a:defRPr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227013" lvl="0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/>
              <a:t>Click to edit Master text styles</a:t>
            </a:r>
          </a:p>
          <a:p>
            <a:pPr marL="227013" lvl="1" indent="-2270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/>
              <a:t>Second level</a:t>
            </a: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0" name="Straight Connector 19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Rectangle 20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53010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1148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0383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8-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6146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595870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09290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44680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20262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78062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11380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6240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045086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1148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38318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6146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568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6735" y="1600200"/>
            <a:ext cx="3840480" cy="4525963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2400"/>
            </a:lvl1pPr>
            <a:lvl2pPr marL="742950" indent="-28575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800"/>
            </a:lvl2pPr>
            <a:lvl3pPr marL="1143000" indent="-228600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4045" y="1600200"/>
            <a:ext cx="3840480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lang="en-US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lang="en-US" sz="18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lang="en-US" sz="1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Title Placeholder 1"/>
          <p:cNvSpPr txBox="1">
            <a:spLocks/>
          </p:cNvSpPr>
          <p:nvPr userDrawn="1"/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600" b="1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FF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US" kern="0"/>
              <a:t>Click to edit Master title style</a:t>
            </a:r>
            <a:endParaRPr lang="en-US" kern="0" dirty="0"/>
          </a:p>
        </p:txBody>
      </p:sp>
      <p:pic>
        <p:nvPicPr>
          <p:cNvPr id="12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6" name="Straight Connector 15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Rectangle 18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ectangle 19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5846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9-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51054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0746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24130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6428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214630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1336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37006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26334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2554307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1242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58848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36240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74738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1148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18928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8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46146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14416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9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51054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0402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14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082251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10-10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56052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736134" y="3117108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736134" y="2623581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6"/>
          </p:nvPr>
        </p:nvSpPr>
        <p:spPr>
          <a:xfrm>
            <a:off x="736134" y="361063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736134" y="410416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6"/>
          <p:cNvSpPr>
            <a:spLocks noGrp="1"/>
          </p:cNvSpPr>
          <p:nvPr>
            <p:ph type="body" sz="quarter" idx="18"/>
          </p:nvPr>
        </p:nvSpPr>
        <p:spPr>
          <a:xfrm>
            <a:off x="736134" y="4597689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19"/>
          </p:nvPr>
        </p:nvSpPr>
        <p:spPr>
          <a:xfrm>
            <a:off x="736134" y="5091216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6"/>
          <p:cNvSpPr>
            <a:spLocks noGrp="1"/>
          </p:cNvSpPr>
          <p:nvPr>
            <p:ph type="body" sz="quarter" idx="20"/>
          </p:nvPr>
        </p:nvSpPr>
        <p:spPr>
          <a:xfrm>
            <a:off x="736134" y="5584743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" name="Rectangle 2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77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2 -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454145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454145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947672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77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2 -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947672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4478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9413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tx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744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 (3 -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 bwMode="auto">
          <a:xfrm>
            <a:off x="640080" y="1143000"/>
            <a:ext cx="8046720" cy="3383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736134" y="369405"/>
            <a:ext cx="7942696" cy="64008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Autofit/>
          </a:bodyPr>
          <a:lstStyle>
            <a:lvl1pPr>
              <a:defRPr sz="2600"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9288" y="62484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Straight Connector 11"/>
          <p:cNvCxnSpPr/>
          <p:nvPr userDrawn="1"/>
        </p:nvCxnSpPr>
        <p:spPr bwMode="auto">
          <a:xfrm flipV="1">
            <a:off x="731520" y="1009485"/>
            <a:ext cx="7955280" cy="0"/>
          </a:xfrm>
          <a:prstGeom prst="line">
            <a:avLst/>
          </a:prstGeom>
          <a:noFill/>
          <a:ln w="1270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736134" y="1143000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 b="1">
                <a:solidFill>
                  <a:schemeClr val="accent1">
                    <a:lumMod val="75000"/>
                  </a:schemeClr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736134" y="1636527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736134" y="2130054"/>
            <a:ext cx="6400800" cy="338328"/>
          </a:xfrm>
          <a:prstGeom prst="rect">
            <a:avLst/>
          </a:prstGeom>
        </p:spPr>
        <p:txBody>
          <a:bodyPr/>
          <a:lstStyle>
            <a:lvl1pPr marL="227013" indent="-227013"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  <a:defRPr sz="1600"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2336" y="6248400"/>
            <a:ext cx="320040" cy="274320"/>
          </a:xfrm>
          <a:solidFill>
            <a:schemeClr val="accent1">
              <a:lumMod val="75000"/>
            </a:schemeClr>
          </a:solidFill>
          <a:ln/>
        </p:spPr>
        <p:txBody>
          <a:bodyPr anchor="ctr"/>
          <a:lstStyle>
            <a:lvl1pPr algn="ctr">
              <a:defRPr sz="600" b="1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668C541-959A-4DE7-B768-2FB93A8CE91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 bwMode="auto">
          <a:xfrm flipV="1">
            <a:off x="402336" y="6535388"/>
            <a:ext cx="7863840" cy="0"/>
          </a:xfrm>
          <a:prstGeom prst="line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Rectangle 15"/>
          <p:cNvSpPr/>
          <p:nvPr userDrawn="1"/>
        </p:nvSpPr>
        <p:spPr bwMode="auto">
          <a:xfrm>
            <a:off x="402336" y="1020485"/>
            <a:ext cx="320040" cy="5212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402336" y="369405"/>
            <a:ext cx="320040" cy="6400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33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6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770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000"/>
            </a:lvl1pPr>
          </a:lstStyle>
          <a:p>
            <a:pPr>
              <a:defRPr/>
            </a:pPr>
            <a:fld id="{A2B96716-B58C-4837-9BD9-52C564ADE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93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71" r:id="rId3"/>
    <p:sldLayoutId id="2147483670" r:id="rId4"/>
    <p:sldLayoutId id="2147483669" r:id="rId5"/>
    <p:sldLayoutId id="2147483672" r:id="rId6"/>
    <p:sldLayoutId id="2147483700" r:id="rId7"/>
    <p:sldLayoutId id="2147483701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63" r:id="rId16"/>
    <p:sldLayoutId id="2147483673" r:id="rId17"/>
    <p:sldLayoutId id="2147483674" r:id="rId18"/>
    <p:sldLayoutId id="2147483675" r:id="rId19"/>
    <p:sldLayoutId id="2147483676" r:id="rId20"/>
    <p:sldLayoutId id="2147483694" r:id="rId21"/>
    <p:sldLayoutId id="2147483695" r:id="rId22"/>
    <p:sldLayoutId id="2147483696" r:id="rId23"/>
    <p:sldLayoutId id="2147483697" r:id="rId24"/>
    <p:sldLayoutId id="2147483698" r:id="rId25"/>
    <p:sldLayoutId id="2147483699" r:id="rId26"/>
    <p:sldLayoutId id="2147483702" r:id="rId27"/>
    <p:sldLayoutId id="2147483703" r:id="rId28"/>
    <p:sldLayoutId id="2147483704" r:id="rId29"/>
    <p:sldLayoutId id="2147483705" r:id="rId30"/>
    <p:sldLayoutId id="2147483706" r:id="rId31"/>
    <p:sldLayoutId id="2147483707" r:id="rId32"/>
    <p:sldLayoutId id="2147483708" r:id="rId33"/>
    <p:sldLayoutId id="2147483709" r:id="rId34"/>
    <p:sldLayoutId id="2147483710" r:id="rId35"/>
    <p:sldLayoutId id="2147483711" r:id="rId36"/>
    <p:sldLayoutId id="2147483712" r:id="rId37"/>
    <p:sldLayoutId id="2147483713" r:id="rId38"/>
    <p:sldLayoutId id="2147483714" r:id="rId39"/>
    <p:sldLayoutId id="2147483715" r:id="rId40"/>
    <p:sldLayoutId id="2147483716" r:id="rId41"/>
    <p:sldLayoutId id="2147483717" r:id="rId42"/>
    <p:sldLayoutId id="2147483718" r:id="rId43"/>
    <p:sldLayoutId id="2147483719" r:id="rId44"/>
    <p:sldLayoutId id="2147483720" r:id="rId45"/>
    <p:sldLayoutId id="2147483721" r:id="rId46"/>
    <p:sldLayoutId id="2147483722" r:id="rId47"/>
    <p:sldLayoutId id="2147483723" r:id="rId48"/>
    <p:sldLayoutId id="2147483724" r:id="rId49"/>
    <p:sldLayoutId id="2147483725" r:id="rId50"/>
    <p:sldLayoutId id="2147483682" r:id="rId51"/>
    <p:sldLayoutId id="2147483683" r:id="rId52"/>
    <p:sldLayoutId id="2147483684" r:id="rId53"/>
    <p:sldLayoutId id="2147483685" r:id="rId54"/>
    <p:sldLayoutId id="2147483686" r:id="rId55"/>
    <p:sldLayoutId id="2147483678" r:id="rId56"/>
    <p:sldLayoutId id="2147483677" r:id="rId57"/>
    <p:sldLayoutId id="2147483679" r:id="rId58"/>
    <p:sldLayoutId id="2147483680" r:id="rId59"/>
    <p:sldLayoutId id="2147483681" r:id="rId60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0000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Investment Expenses Primer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December 7, 2017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43200" y="5169043"/>
            <a:ext cx="3962400" cy="548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Thomas Bauer</a:t>
            </a:r>
          </a:p>
          <a:p>
            <a:r>
              <a:rPr lang="en-US" dirty="0"/>
              <a:t>Deputy CIO, Traditional Investments</a:t>
            </a:r>
          </a:p>
        </p:txBody>
      </p:sp>
    </p:spTree>
    <p:extLst>
      <p:ext uri="{BB962C8B-B14F-4D97-AF65-F5344CB8AC3E}">
        <p14:creationId xmlns:p14="http://schemas.microsoft.com/office/powerpoint/2010/main" val="1874212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134" y="1020485"/>
            <a:ext cx="7942696" cy="111311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		  5%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A	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2376" y="2144600"/>
            <a:ext cx="5441063" cy="79403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6" y="3262317"/>
            <a:ext cx="6550313" cy="105233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75" y="4442249"/>
            <a:ext cx="6550313" cy="10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134" y="1020485"/>
            <a:ext cx="7942696" cy="111311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		  5%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A	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34" y="2154709"/>
            <a:ext cx="5632313" cy="7940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6" y="3183282"/>
            <a:ext cx="5632313" cy="10523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7905" y="4345110"/>
            <a:ext cx="5632313" cy="10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56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134" y="1020485"/>
            <a:ext cx="7942696" cy="111311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                         S&amp;P 500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B	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34" y="2111482"/>
            <a:ext cx="5441063" cy="7940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4" y="3133166"/>
            <a:ext cx="6550313" cy="10523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6134" y="4343400"/>
            <a:ext cx="6550313" cy="10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445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134" y="1020485"/>
            <a:ext cx="7942696" cy="1113115"/>
          </a:xfrm>
        </p:spPr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                         S&amp;P 500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B	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134" y="2208758"/>
            <a:ext cx="6550313" cy="79403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376" y="3200400"/>
            <a:ext cx="6550313" cy="105233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0488" y="4334698"/>
            <a:ext cx="6550313" cy="1052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1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	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-----A-----		------B------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 1%	   1%		   1%	   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  5%	   5%  	            S&amp;P500     </a:t>
            </a:r>
            <a:r>
              <a:rPr lang="en-US" sz="1600" dirty="0" err="1">
                <a:solidFill>
                  <a:schemeClr val="accent1">
                    <a:lumMod val="75000"/>
                  </a:schemeClr>
                </a:solidFill>
              </a:rPr>
              <a:t>S&amp;P500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       	15%          15%		 15%           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Return	11%	  -8%		  11%	    -8%</a:t>
            </a:r>
            <a:endParaRPr lang="en-US" sz="1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S&amp;P 500 Return	  8%	-11%		    8%         -11%</a:t>
            </a:r>
          </a:p>
          <a:p>
            <a:pPr marL="457200" lvl="1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Manager 		1.75%	   1%		  1.3% 	   1.3%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Comparison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32610" y="4495800"/>
            <a:ext cx="37497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376092"/>
                </a:solidFill>
                <a:latin typeface="Arial" panose="020B0604020202020204" pitchFamily="34" charset="0"/>
              </a:rPr>
              <a:t>Which structure do you prefer?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674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	 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-----A-----		------B------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 1%	   1%		   1%	     1%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  5%	   5%  	            S&amp;P500     S&amp;P500 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       	15%          15%		 15%           15%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Return	11%	  -8%		  11%	    -8%</a:t>
            </a:r>
            <a:endParaRPr lang="en-US" sz="1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S&amp;P 500 Return	  8%	-11%		    8%         -11%</a:t>
            </a:r>
          </a:p>
          <a:p>
            <a:pPr marL="457200" lvl="1" indent="0">
              <a:buNone/>
            </a:pPr>
            <a:endParaRPr lang="en-US" sz="1600" b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Manager 		1.75%	   1%		  1.3% 	   1.3%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Fee Structure Comparison	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36134" y="4352675"/>
            <a:ext cx="787446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Structure A</a:t>
            </a:r>
          </a:p>
          <a:p>
            <a:pPr marL="684213" lvl="2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Pro:  pays for positive absolute return</a:t>
            </a:r>
          </a:p>
          <a:p>
            <a:pPr marL="684213" lvl="2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Con: potentially pays for beta</a:t>
            </a:r>
          </a:p>
          <a:p>
            <a:pPr marL="227013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Structure B</a:t>
            </a:r>
          </a:p>
          <a:p>
            <a:pPr marL="684213" lvl="2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Pro:  pays for positive relative return, i.e. does not pay for beta</a:t>
            </a:r>
          </a:p>
          <a:p>
            <a:pPr marL="684213" lvl="2" indent="-227013" fontAlgn="base">
              <a:spcBef>
                <a:spcPct val="20000"/>
              </a:spcBef>
              <a:spcAft>
                <a:spcPct val="0"/>
              </a:spcAft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Con: potentially pays for negative absolute return</a:t>
            </a:r>
          </a:p>
        </p:txBody>
      </p:sp>
    </p:spTree>
    <p:extLst>
      <p:ext uri="{BB962C8B-B14F-4D97-AF65-F5344CB8AC3E}">
        <p14:creationId xmlns:p14="http://schemas.microsoft.com/office/powerpoint/2010/main" val="25663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4F81BD">
                  <a:lumMod val="75000"/>
                </a:srgbClr>
              </a:buClr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Lack of reporting standards makes “apples to apples” comparison of one Public Fund’s investment expenses to another’s investment expenses very difficult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Better managers deserve being paid higher fees than poorer managers if the net-of-fee alpha is greater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Good fee structures have a number of elements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There is no perfect fee structure</a:t>
            </a:r>
          </a:p>
          <a:p>
            <a:pPr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Key Takeaways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61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Investment Expenses Primer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December 7, 2017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743200" y="5169043"/>
            <a:ext cx="3962400" cy="54864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Thomas Bauer</a:t>
            </a:r>
          </a:p>
          <a:p>
            <a:r>
              <a:rPr lang="en-US" dirty="0"/>
              <a:t>Deputy CIO, Traditional Investments</a:t>
            </a:r>
          </a:p>
        </p:txBody>
      </p:sp>
    </p:spTree>
    <p:extLst>
      <p:ext uri="{BB962C8B-B14F-4D97-AF65-F5344CB8AC3E}">
        <p14:creationId xmlns:p14="http://schemas.microsoft.com/office/powerpoint/2010/main" val="407115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No uniform disclosure reporting or evaluation convention exists for Public Pension Funds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No guidance from GASB, GIPS, GFOA, etc.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Some organizations claim to analyze fee terms but do not take sufficient details into account to make meaningful comparisons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For example, ranking all Non-U.S. Equity mandates without regard to their performance, size of mandate, volatility, and fit within the overall fund will not provide actionable insights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Peer to peer comparisons are therefore not “apples to apples”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Reporting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80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736134" y="1020485"/>
            <a:ext cx="7942696" cy="2256115"/>
          </a:xfrm>
        </p:spPr>
        <p:txBody>
          <a:bodyPr/>
          <a:lstStyle/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Given lack of reporting and disclosure standards, Public Pension Funds can and do report and disclose differently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Assumptions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Pension 1 and Pension 2 invest in a fund of funds manager that charges 1% fee. This manager in turn invests in funds that charge 2% base fee and 20% profit share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Pension 3 and Pension 4 do not invest in the fund of funds manager but instead directly invest in the underlying fund manager</a:t>
            </a:r>
          </a:p>
          <a:p>
            <a:pPr marL="0" lvl="0" indent="0">
              <a:buClr>
                <a:srgbClr val="4F81BD">
                  <a:lumMod val="75000"/>
                </a:srgbClr>
              </a:buClr>
              <a:buNone/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Reporting and disclosure 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Perception:  Pension 1 has the lowest fees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Reality:        Pension 1 and Pension 2 have the highest fees 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Reporting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349515"/>
              </p:ext>
            </p:extLst>
          </p:nvPr>
        </p:nvGraphicFramePr>
        <p:xfrm>
          <a:off x="1953491" y="4267200"/>
          <a:ext cx="4876800" cy="76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Pension</a:t>
                      </a:r>
                      <a:r>
                        <a:rPr lang="en-US" sz="1400" baseline="0" dirty="0"/>
                        <a:t> 1</a:t>
                      </a:r>
                      <a:endParaRPr lang="en-US" sz="1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Pension 2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Pension 3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Pension 4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1% plus            2% and</a:t>
                      </a:r>
                      <a:r>
                        <a:rPr lang="en-US" sz="1000" baseline="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20%</a:t>
                      </a:r>
                      <a:endParaRPr lang="en-US" sz="100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2% and 20%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2%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70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IF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Return		   	</a:t>
            </a:r>
            <a:r>
              <a:rPr lang="en-US" sz="1600" b="1" dirty="0">
                <a:solidFill>
                  <a:srgbClr val="00B050"/>
                </a:solidFill>
              </a:rPr>
              <a:t>10%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		  6%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 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20%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THEN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Alpha = 10% - 6% =		4.0%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Net Alpha = 4% - 1% =		3.0%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Share = 3%* 20%  =		0.6%  to Manager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OVERALL SPLIT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Alpha			4.0%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Manager				1.6%    or 40% of Gross Alpha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PSERS				2.4%    or 60% of Gross Alpha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Stylized Example	- Manager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151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IF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Return		   	</a:t>
            </a:r>
            <a:r>
              <a:rPr lang="en-US" sz="1600" b="1" dirty="0">
                <a:solidFill>
                  <a:srgbClr val="00B050"/>
                </a:solidFill>
              </a:rPr>
              <a:t>12%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Hurdle Rate			  6%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Base Fee		 		  1%  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Sharing			20%</a:t>
            </a:r>
          </a:p>
          <a:p>
            <a:pPr marL="457200" lvl="1" indent="0"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THEN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Alpha = 12% - 6% =		6.0%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Net Alpha = 6% - 1% =		5.0%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Profit Share = 5%* 20%  =		1.0%  to Manager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OVERALL SPLIT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Alpha			6.0%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Manager				2.0%    or 33% of Gross Alpha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PSERS				4.0%    or 67% of Gross Alpha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Stylized Example – Manager 2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071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	</a:t>
            </a:r>
          </a:p>
          <a:p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OVERALL SPLIT		Manager 1	Manager 2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Gross Alpha	   4.0%		    6.0%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Manager		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</a:rPr>
              <a:t>   </a:t>
            </a:r>
            <a:r>
              <a:rPr lang="en-US" sz="1600" b="1" dirty="0">
                <a:solidFill>
                  <a:srgbClr val="00B050"/>
                </a:solidFill>
              </a:rPr>
              <a:t>1.6%  (40%)	    2.0% (33%)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PSERS		   </a:t>
            </a:r>
            <a:r>
              <a:rPr lang="en-US" sz="1600" b="1" dirty="0">
                <a:solidFill>
                  <a:srgbClr val="00B050"/>
                </a:solidFill>
              </a:rPr>
              <a:t>2.4%  (60%)	    4.0% (67%)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PSERS prefers Manager 2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PSERS pays higher fee but earns higher alpha</a:t>
            </a:r>
          </a:p>
          <a:p>
            <a:pPr marL="457200" lvl="1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Stylized Example – Comparison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844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Aligns interests of manager and PSERS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Splits gross alpha fairly between manager and PSERS</a:t>
            </a:r>
          </a:p>
          <a:p>
            <a:pPr marL="34290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PSERS keeps more of alpha when absolute returns are low and less of alpha when absolute returns are high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Covers reasonable overhead costs of manager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Rewards outstanding long-term performance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Promotes entrepreneurial mindset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Allows manager to attract and retain skilled talent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Discourages asset gathering by manager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Discourages excessive risk-taking by manager</a:t>
            </a:r>
          </a:p>
          <a:p>
            <a:pPr marL="342900" lvl="0" indent="-342900">
              <a:buClr>
                <a:srgbClr val="4F81BD">
                  <a:lumMod val="75000"/>
                </a:srgbClr>
              </a:buClr>
              <a:buFont typeface="+mj-lt"/>
              <a:buAutoNum type="arabicPeriod"/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0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1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Elements of Good Fee Structure 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667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Not base fee only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Base fee only structures encourage asset gathering, alpha dilution, and/or benchmark hugging by manager</a:t>
            </a:r>
          </a:p>
          <a:p>
            <a:pPr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Not profit share only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Profit share only structures encourage risk taking by manager</a:t>
            </a:r>
          </a:p>
          <a:p>
            <a:pPr lvl="0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rgbClr val="4F81BD">
                    <a:lumMod val="75000"/>
                  </a:srgbClr>
                </a:solidFill>
              </a:rPr>
              <a:t>Base fee + Profit Share is ideal</a:t>
            </a:r>
          </a:p>
          <a:p>
            <a:pPr lvl="1"/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4F81BD">
                    <a:lumMod val="75000"/>
                  </a:srgbClr>
                </a:solidFill>
              </a:rPr>
              <a:t>Elements of Good Fee Structure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611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8C541-959A-4DE7-B768-2FB93A8CE91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6134" y="1009485"/>
            <a:ext cx="7955280" cy="5212080"/>
          </a:xfrm>
        </p:spPr>
        <p:txBody>
          <a:bodyPr/>
          <a:lstStyle/>
          <a:p>
            <a:pPr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Encourages external manager to share ideas with internal portfolio manager</a:t>
            </a:r>
          </a:p>
          <a:p>
            <a:pPr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4F81BD">
                  <a:lumMod val="75000"/>
                </a:srgbClr>
              </a:buClr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As a result, PSERS has 3 sources of alpha: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External Manager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Internal PM</a:t>
            </a:r>
          </a:p>
          <a:p>
            <a:pPr lvl="1">
              <a:buClr>
                <a:srgbClr val="4F81BD">
                  <a:lumMod val="75000"/>
                </a:srgbClr>
              </a:buClr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Internal PM from interactions with external manager</a:t>
            </a:r>
          </a:p>
          <a:p>
            <a:pPr marL="0" indent="0">
              <a:buClr>
                <a:srgbClr val="4F81BD">
                  <a:lumMod val="75000"/>
                </a:srgbClr>
              </a:buClr>
              <a:buNone/>
            </a:pPr>
            <a:endParaRPr lang="en-US" sz="14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Clr>
                <a:srgbClr val="4F81BD">
                  <a:lumMod val="75000"/>
                </a:srgbClr>
              </a:buClr>
              <a:buNone/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 lvl="1"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rgbClr val="4F81BD">
                  <a:lumMod val="75000"/>
                </a:srgbClr>
              </a:solidFill>
            </a:endParaRPr>
          </a:p>
          <a:p>
            <a:pPr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Clr>
                <a:srgbClr val="4F81BD">
                  <a:lumMod val="75000"/>
                </a:srgbClr>
              </a:buClr>
            </a:pP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of Good Fee Structure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993289"/>
      </p:ext>
    </p:extLst>
  </p:cSld>
  <p:clrMapOvr>
    <a:masterClrMapping/>
  </p:clrMapOvr>
</p:sld>
</file>

<file path=ppt/theme/theme1.xml><?xml version="1.0" encoding="utf-8"?>
<a:theme xmlns:a="http://schemas.openxmlformats.org/drawingml/2006/main" name="DRAFT Investment Expenses Report FY15-16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Investment Expenses Report FY15-16 v2</Template>
  <TotalTime>16574</TotalTime>
  <Words>545</Words>
  <Application>Microsoft Office PowerPoint</Application>
  <PresentationFormat>On-screen Show (4:3)</PresentationFormat>
  <Paragraphs>194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Wingdings</vt:lpstr>
      <vt:lpstr>DRAFT Investment Expenses Report FY15-16 v2</vt:lpstr>
      <vt:lpstr>Investment Expenses Primer</vt:lpstr>
      <vt:lpstr>Reporting</vt:lpstr>
      <vt:lpstr>Reporting</vt:lpstr>
      <vt:lpstr>Stylized Example - Manager 1</vt:lpstr>
      <vt:lpstr>Stylized Example – Manager 2 </vt:lpstr>
      <vt:lpstr>Stylized Example – Comparison </vt:lpstr>
      <vt:lpstr>Elements of Good Fee Structure   </vt:lpstr>
      <vt:lpstr>Elements of Good Fee Structure </vt:lpstr>
      <vt:lpstr>Elements of Good Fee Structure</vt:lpstr>
      <vt:lpstr>Fee Structure A </vt:lpstr>
      <vt:lpstr>Fee Structure A </vt:lpstr>
      <vt:lpstr>Fee Structure B </vt:lpstr>
      <vt:lpstr>Fee Structure B </vt:lpstr>
      <vt:lpstr>Fee Structure Comparison </vt:lpstr>
      <vt:lpstr>Fee Structure Comparison </vt:lpstr>
      <vt:lpstr>Key Takeaways</vt:lpstr>
      <vt:lpstr>Investment Expenses Primer</vt:lpstr>
    </vt:vector>
  </TitlesOfParts>
  <Company>PSERS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Investment Expenses Report FY 2015-2016</dc:title>
  <dc:creator>Snyder, Jarid</dc:creator>
  <cp:lastModifiedBy>Kemp, John</cp:lastModifiedBy>
  <cp:revision>286</cp:revision>
  <cp:lastPrinted>2017-11-02T18:11:37Z</cp:lastPrinted>
  <dcterms:created xsi:type="dcterms:W3CDTF">2016-08-19T12:26:04Z</dcterms:created>
  <dcterms:modified xsi:type="dcterms:W3CDTF">2018-06-19T15:34:03Z</dcterms:modified>
</cp:coreProperties>
</file>